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10" r:id="rId5"/>
    <p:sldId id="309" r:id="rId6"/>
    <p:sldId id="311" r:id="rId7"/>
    <p:sldId id="312" r:id="rId8"/>
    <p:sldId id="306" r:id="rId9"/>
    <p:sldId id="303" r:id="rId10"/>
    <p:sldId id="301" r:id="rId11"/>
    <p:sldId id="305" r:id="rId12"/>
    <p:sldId id="314" r:id="rId13"/>
    <p:sldId id="302" r:id="rId14"/>
    <p:sldId id="300" r:id="rId15"/>
    <p:sldId id="299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33300"/>
    <a:srgbClr val="339933"/>
    <a:srgbClr val="800000"/>
    <a:srgbClr val="9900FF"/>
    <a:srgbClr val="99FF66"/>
    <a:srgbClr val="CCFF66"/>
    <a:srgbClr val="66CCFF"/>
    <a:srgbClr val="66FF6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4" autoAdjust="0"/>
  </p:normalViewPr>
  <p:slideViewPr>
    <p:cSldViewPr snapToGrid="0">
      <p:cViewPr varScale="1">
        <p:scale>
          <a:sx n="88" d="100"/>
          <a:sy n="88" d="100"/>
        </p:scale>
        <p:origin x="3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2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chemical-pesticide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topic/fertilizer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71426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ophinhanhdep.com/anh-dep/crop-field-wallpapers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86214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tingtable.com/1004460/how-a-major-threat-to-rice-crops-is-gaining-resilienc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cropped-how-to-grow-heirloom-rice--499547783665326101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ngodb.com/" TargetMode="External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s://flask.palletsprojects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ts.net/news/ai-startup-revolutionizes-crop-breeding-for-climate-resilienc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tobacooperator.ca/2013/06/26/manitoba-farmers-credited-for-using-fertilizer-efficiently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ts.net/news/ai-startup-revolutionizes-crop-breeding-for-climate-resilienc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E4A4B5C-D71A-0CFA-A601-EB93F13F5A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3717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428" y="1500479"/>
            <a:ext cx="8736571" cy="1093808"/>
          </a:xfrm>
          <a:ln>
            <a:noFill/>
          </a:ln>
        </p:spPr>
        <p:txBody>
          <a:bodyPr/>
          <a:lstStyle/>
          <a:p>
            <a:r>
              <a:rPr lang="en-US" sz="4000" cap="none" dirty="0">
                <a:solidFill>
                  <a:srgbClr val="99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 Friendly Consultancy</a:t>
            </a:r>
            <a:endParaRPr lang="en-US" sz="4000" dirty="0">
              <a:solidFill>
                <a:srgbClr val="9933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1C385-871C-114F-CD9B-2C6D06ED9B6B}"/>
              </a:ext>
            </a:extLst>
          </p:cNvPr>
          <p:cNvSpPr txBox="1"/>
          <p:nvPr/>
        </p:nvSpPr>
        <p:spPr>
          <a:xfrm>
            <a:off x="1759131" y="165463"/>
            <a:ext cx="91091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VIDYAVARDHAKA POLYTECHNIC MYSORE</a:t>
            </a:r>
          </a:p>
          <a:p>
            <a:pPr algn="ctr"/>
            <a:r>
              <a:rPr lang="en-IN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Gokulam III Stage Mysore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248C7-435D-93D4-DB95-52E88A9A67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6"/>
          <a:stretch/>
        </p:blipFill>
        <p:spPr>
          <a:xfrm>
            <a:off x="284534" y="129222"/>
            <a:ext cx="1190064" cy="1205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FCCD09-8D15-2107-3A46-A2289E6E2073}"/>
              </a:ext>
            </a:extLst>
          </p:cNvPr>
          <p:cNvSpPr txBox="1"/>
          <p:nvPr/>
        </p:nvSpPr>
        <p:spPr>
          <a:xfrm>
            <a:off x="1759131" y="2594287"/>
            <a:ext cx="9466218" cy="1661993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cap="none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</a:t>
            </a:r>
          </a:p>
          <a:p>
            <a:r>
              <a:rPr lang="en-US" sz="2400" cap="none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Real-time, role-based web platform enabling seamless communication and study material sharing between students and faculty.</a:t>
            </a:r>
            <a:endParaRPr lang="en-IN" sz="2400" cap="none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F490D-414D-397B-58CE-D00D5D966906}"/>
              </a:ext>
            </a:extLst>
          </p:cNvPr>
          <p:cNvSpPr txBox="1"/>
          <p:nvPr/>
        </p:nvSpPr>
        <p:spPr>
          <a:xfrm>
            <a:off x="10049691" y="6008915"/>
            <a:ext cx="2011680" cy="369332"/>
          </a:xfrm>
          <a:prstGeom prst="rect">
            <a:avLst/>
          </a:prstGeom>
          <a:solidFill>
            <a:schemeClr val="bg2">
              <a:lumMod val="10000"/>
              <a:alpha val="4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C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Guide: Sahana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3F2AB-5C46-EB70-2103-1762C2E84BE9}"/>
              </a:ext>
            </a:extLst>
          </p:cNvPr>
          <p:cNvSpPr txBox="1"/>
          <p:nvPr/>
        </p:nvSpPr>
        <p:spPr>
          <a:xfrm>
            <a:off x="438846" y="5267928"/>
            <a:ext cx="2252104" cy="1477328"/>
          </a:xfrm>
          <a:prstGeom prst="rect">
            <a:avLst/>
          </a:prstGeom>
          <a:solidFill>
            <a:schemeClr val="accent5">
              <a:lumMod val="60000"/>
              <a:lumOff val="40000"/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800" b="1" kern="12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BG Thejas</a:t>
            </a:r>
            <a:endParaRPr lang="en-IN" b="1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Vinay Kumar R</a:t>
            </a:r>
          </a:p>
          <a:p>
            <a:r>
              <a:rPr lang="en-IN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Rayan Ahmed</a:t>
            </a:r>
          </a:p>
          <a:p>
            <a:r>
              <a:rPr lang="en-IN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53609C-AFD0-2BF5-05CC-2430B957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6915"/>
            <a:ext cx="4058194" cy="2163098"/>
          </a:xfrm>
        </p:spPr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4796" y="960385"/>
            <a:ext cx="6341212" cy="1969628"/>
          </a:xfrm>
        </p:spPr>
        <p:txBody>
          <a:bodyPr anchor="ctr"/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1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Technologies: </a:t>
            </a:r>
            <a:r>
              <a:rPr lang="en-IN" sz="1800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JavaScript. </a:t>
            </a:r>
            <a:endParaRPr lang="en-IN" sz="1800" spc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 is built with Python Flask framework.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classification uses TensorFlow/Keras models.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is stored in MongoDB (NoSQL).</a:t>
            </a:r>
          </a:p>
        </p:txBody>
      </p:sp>
      <p:pic>
        <p:nvPicPr>
          <p:cNvPr id="19" name="Picture Placeholder 14">
            <a:extLst>
              <a:ext uri="{FF2B5EF4-FFF2-40B4-BE49-F238E27FC236}">
                <a16:creationId xmlns:a16="http://schemas.microsoft.com/office/drawing/2014/main" id="{D6CFF55D-EA3F-6E9D-3301-8FFC1310C3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3716594"/>
            <a:ext cx="12192000" cy="314140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A18F1-1CB3-04BA-3FB2-530F2637A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5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572" b="36572"/>
          <a:stretch/>
        </p:blipFill>
        <p:spPr>
          <a:xfrm>
            <a:off x="0" y="0"/>
            <a:ext cx="12191999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4063" y="2453450"/>
            <a:ext cx="7104017" cy="4152360"/>
          </a:xfrm>
        </p:spPr>
        <p:txBody>
          <a:bodyPr/>
          <a:lstStyle/>
          <a:p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PC/Laptop with modern browser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VS Code, MongoDB, Postman, Python environment</a:t>
            </a:r>
          </a:p>
          <a:p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22C2C2A-DE50-E0B7-C018-3DCB867E36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4063" y="4404550"/>
            <a:ext cx="4367493" cy="3300851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(Flask +</a:t>
            </a:r>
            <a:r>
              <a:rPr lang="en-IN" sz="1800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TensorFlow/Keras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333A-F73A-0D4C-D299-CE68CFEF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41"/>
            <a:ext cx="10515600" cy="1215894"/>
          </a:xfrm>
        </p:spPr>
        <p:txBody>
          <a:bodyPr/>
          <a:lstStyle/>
          <a:p>
            <a:r>
              <a:rPr lang="en-IN" sz="36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Components</a:t>
            </a:r>
            <a:endParaRPr lang="en-US" sz="36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9092A-92F9-2B75-FC44-3FE47246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AAC8C8-6AA7-1D67-3931-923D315A9F9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680754" y="2473893"/>
            <a:ext cx="9126583" cy="3430518"/>
          </a:xfrm>
        </p:spPr>
        <p:txBody>
          <a:bodyPr/>
          <a:lstStyle/>
          <a:p>
            <a:pPr marL="91440" indent="-91440" algn="l" rtl="0" eaLnBrk="1" latinLnBrk="0" hangingPunct="1">
              <a:lnSpc>
                <a:spcPct val="85000"/>
              </a:lnSpc>
              <a:spcBef>
                <a:spcPts val="1300"/>
              </a:spcBef>
              <a:buNone/>
            </a:pPr>
            <a:r>
              <a:rPr lang="en-IN" sz="2400" dirty="0">
                <a:effectLst/>
                <a:latin typeface="Arial" panose="020B0604020202020204" pitchFamily="34" charset="0"/>
              </a:rPr>
              <a:t> </a:t>
            </a:r>
            <a:r>
              <a:rPr lang="en-US" sz="2400" b="1" kern="1200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 </a:t>
            </a:r>
            <a:r>
              <a:rPr lang="en-US" sz="2400" kern="1200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Farmers Interact With The System</a:t>
            </a:r>
            <a:endParaRPr lang="en-IN" sz="1800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" indent="-91440" algn="l" rtl="0" eaLnBrk="1" latinLnBrk="0" hangingPunct="1">
              <a:lnSpc>
                <a:spcPct val="85000"/>
              </a:lnSpc>
              <a:spcBef>
                <a:spcPts val="1300"/>
              </a:spcBef>
              <a:buNone/>
            </a:pPr>
            <a:r>
              <a:rPr lang="en-IN" sz="24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1200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 </a:t>
            </a:r>
            <a:r>
              <a:rPr lang="en-US" sz="2400" kern="1200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Stores Soil Data, Crop Information, And Pesticide Details</a:t>
            </a:r>
            <a:endParaRPr lang="en-IN" sz="1800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" indent="-91440" algn="l" rtl="0" eaLnBrk="1" latinLnBrk="0" hangingPunct="1">
              <a:lnSpc>
                <a:spcPct val="85000"/>
              </a:lnSpc>
              <a:spcBef>
                <a:spcPts val="1300"/>
              </a:spcBef>
              <a:buNone/>
            </a:pPr>
            <a:r>
              <a:rPr lang="en-IN" sz="24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1200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Engine:</a:t>
            </a:r>
            <a:r>
              <a:rPr lang="en-US" sz="2400" kern="1200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cap="non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US" sz="2400" kern="1200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-based System For Suggestions</a:t>
            </a:r>
            <a:endParaRPr lang="en-IN" sz="1800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" indent="-91440" algn="l" rtl="0" eaLnBrk="1" latinLnBrk="0" hangingPunct="1">
              <a:lnSpc>
                <a:spcPct val="85000"/>
              </a:lnSpc>
              <a:spcBef>
                <a:spcPts val="1300"/>
              </a:spcBef>
            </a:pPr>
            <a:r>
              <a:rPr lang="en-IN" sz="2400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1200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 Generation: </a:t>
            </a:r>
            <a:r>
              <a:rPr lang="en-US" sz="2400" kern="1200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Best Practices And Results</a:t>
            </a:r>
            <a:endParaRPr lang="en-IN" sz="1800" cap="non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032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0613A-F627-F047-C5BC-D4E0004CC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3013D-F665-DE14-14F4-5C78DD97E362}"/>
              </a:ext>
            </a:extLst>
          </p:cNvPr>
          <p:cNvSpPr txBox="1"/>
          <p:nvPr/>
        </p:nvSpPr>
        <p:spPr>
          <a:xfrm>
            <a:off x="333086" y="245228"/>
            <a:ext cx="4532384" cy="86177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Diagram</a:t>
            </a:r>
          </a:p>
          <a:p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02A96F-5424-1E54-3D27-932BBF6BB4F7}"/>
              </a:ext>
            </a:extLst>
          </p:cNvPr>
          <p:cNvSpPr/>
          <p:nvPr/>
        </p:nvSpPr>
        <p:spPr>
          <a:xfrm>
            <a:off x="5704239" y="945243"/>
            <a:ext cx="1092656" cy="3517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bg1"/>
              </a:solidFill>
              <a:highlight>
                <a:srgbClr val="00FF00"/>
              </a:highlight>
            </a:endParaRPr>
          </a:p>
        </p:txBody>
      </p:sp>
      <p:sp>
        <p:nvSpPr>
          <p:cNvPr id="9" name="TextBox 76">
            <a:extLst>
              <a:ext uri="{FF2B5EF4-FFF2-40B4-BE49-F238E27FC236}">
                <a16:creationId xmlns:a16="http://schemas.microsoft.com/office/drawing/2014/main" id="{DE7DA1CF-6F69-B7CE-F134-19C0566FBA04}"/>
              </a:ext>
            </a:extLst>
          </p:cNvPr>
          <p:cNvSpPr txBox="1"/>
          <p:nvPr/>
        </p:nvSpPr>
        <p:spPr>
          <a:xfrm>
            <a:off x="5944721" y="936457"/>
            <a:ext cx="69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754CAA-0BB1-3E95-5D35-BC6C10D65F7E}"/>
              </a:ext>
            </a:extLst>
          </p:cNvPr>
          <p:cNvSpPr/>
          <p:nvPr/>
        </p:nvSpPr>
        <p:spPr>
          <a:xfrm>
            <a:off x="5151867" y="1468117"/>
            <a:ext cx="2197400" cy="866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1" name="TextBox 79">
            <a:extLst>
              <a:ext uri="{FF2B5EF4-FFF2-40B4-BE49-F238E27FC236}">
                <a16:creationId xmlns:a16="http://schemas.microsoft.com/office/drawing/2014/main" id="{80FB6733-2825-6D15-806D-60C03A60BD82}"/>
              </a:ext>
            </a:extLst>
          </p:cNvPr>
          <p:cNvSpPr txBox="1"/>
          <p:nvPr/>
        </p:nvSpPr>
        <p:spPr>
          <a:xfrm>
            <a:off x="5239819" y="1468117"/>
            <a:ext cx="210206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Selects a service : </a:t>
            </a:r>
          </a:p>
          <a:p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Crop Recommendation           </a:t>
            </a:r>
          </a:p>
          <a:p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Fertilizer Recommendation    </a:t>
            </a:r>
          </a:p>
          <a:p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Pesticide Recommendation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D73DC-9935-28ED-3933-5AC786650F3D}"/>
              </a:ext>
            </a:extLst>
          </p:cNvPr>
          <p:cNvCxnSpPr>
            <a:cxnSpLocks/>
          </p:cNvCxnSpPr>
          <p:nvPr/>
        </p:nvCxnSpPr>
        <p:spPr>
          <a:xfrm>
            <a:off x="6250567" y="2332213"/>
            <a:ext cx="0" cy="19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49BC8-7180-78A4-CFF3-8DB0E59F76F6}"/>
              </a:ext>
            </a:extLst>
          </p:cNvPr>
          <p:cNvSpPr/>
          <p:nvPr/>
        </p:nvSpPr>
        <p:spPr>
          <a:xfrm>
            <a:off x="2235962" y="3460852"/>
            <a:ext cx="1911737" cy="15407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E74D0-08E6-2433-7938-769B2B696C72}"/>
              </a:ext>
            </a:extLst>
          </p:cNvPr>
          <p:cNvSpPr/>
          <p:nvPr/>
        </p:nvSpPr>
        <p:spPr>
          <a:xfrm>
            <a:off x="5242640" y="2772401"/>
            <a:ext cx="2026474" cy="5494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8B1ED-35CE-E167-4AC1-F419384FA073}"/>
              </a:ext>
            </a:extLst>
          </p:cNvPr>
          <p:cNvSpPr/>
          <p:nvPr/>
        </p:nvSpPr>
        <p:spPr>
          <a:xfrm>
            <a:off x="5364721" y="3510823"/>
            <a:ext cx="1780515" cy="95508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B3FF0A-CBBD-9AE4-6D41-DC40F2BD350B}"/>
              </a:ext>
            </a:extLst>
          </p:cNvPr>
          <p:cNvSpPr/>
          <p:nvPr/>
        </p:nvSpPr>
        <p:spPr>
          <a:xfrm>
            <a:off x="8242475" y="3440502"/>
            <a:ext cx="1585441" cy="7291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61A037-726D-CF25-4B3C-07A8B3120362}"/>
              </a:ext>
            </a:extLst>
          </p:cNvPr>
          <p:cNvCxnSpPr>
            <a:cxnSpLocks/>
            <a:stCxn id="28" idx="2"/>
            <a:endCxn id="13" idx="0"/>
          </p:cNvCxnSpPr>
          <p:nvPr/>
        </p:nvCxnSpPr>
        <p:spPr>
          <a:xfrm>
            <a:off x="3186131" y="3316460"/>
            <a:ext cx="5700" cy="144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800B8-5D3C-4905-CF7C-33B790276C76}"/>
              </a:ext>
            </a:extLst>
          </p:cNvPr>
          <p:cNvCxnSpPr>
            <a:cxnSpLocks/>
            <a:stCxn id="15" idx="2"/>
            <a:endCxn id="42" idx="0"/>
          </p:cNvCxnSpPr>
          <p:nvPr/>
        </p:nvCxnSpPr>
        <p:spPr>
          <a:xfrm>
            <a:off x="6254979" y="4465909"/>
            <a:ext cx="6412" cy="207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988D92-7DA9-DD8F-06C0-07E07FA63FFD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flipH="1">
            <a:off x="9044468" y="5240702"/>
            <a:ext cx="794" cy="144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C99C89-CE45-1BFE-3F58-93955981187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250567" y="1297002"/>
            <a:ext cx="0" cy="171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6EF8D-7611-756F-977A-3E47DE1BD3A5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 flipH="1">
            <a:off x="9035196" y="3316460"/>
            <a:ext cx="2256" cy="124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61A037-726D-CF25-4B3C-07A8B3120362}"/>
              </a:ext>
            </a:extLst>
          </p:cNvPr>
          <p:cNvCxnSpPr>
            <a:cxnSpLocks/>
            <a:stCxn id="16" idx="2"/>
            <a:endCxn id="36" idx="0"/>
          </p:cNvCxnSpPr>
          <p:nvPr/>
        </p:nvCxnSpPr>
        <p:spPr>
          <a:xfrm>
            <a:off x="9035196" y="4169665"/>
            <a:ext cx="10066" cy="115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266975-51D0-6ECB-5C6F-6A69A60249BA}"/>
              </a:ext>
            </a:extLst>
          </p:cNvPr>
          <p:cNvCxnSpPr>
            <a:cxnSpLocks/>
          </p:cNvCxnSpPr>
          <p:nvPr/>
        </p:nvCxnSpPr>
        <p:spPr>
          <a:xfrm>
            <a:off x="3186131" y="2493123"/>
            <a:ext cx="5859129" cy="12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76232D-5F9A-8C63-7138-D4A468F8BBA0}"/>
              </a:ext>
            </a:extLst>
          </p:cNvPr>
          <p:cNvCxnSpPr>
            <a:cxnSpLocks/>
          </p:cNvCxnSpPr>
          <p:nvPr/>
        </p:nvCxnSpPr>
        <p:spPr>
          <a:xfrm>
            <a:off x="9037452" y="2504398"/>
            <a:ext cx="0" cy="24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CF0A6-5203-8B28-7E66-1D022C1AD99D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3186131" y="2493123"/>
            <a:ext cx="8409" cy="273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3660EE-C675-D905-F6F7-F3E58BCDC44A}"/>
              </a:ext>
            </a:extLst>
          </p:cNvPr>
          <p:cNvCxnSpPr>
            <a:cxnSpLocks/>
          </p:cNvCxnSpPr>
          <p:nvPr/>
        </p:nvCxnSpPr>
        <p:spPr>
          <a:xfrm>
            <a:off x="6255877" y="2504398"/>
            <a:ext cx="0" cy="24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50">
            <a:extLst>
              <a:ext uri="{FF2B5EF4-FFF2-40B4-BE49-F238E27FC236}">
                <a16:creationId xmlns:a16="http://schemas.microsoft.com/office/drawing/2014/main" id="{E35F6D06-211C-5A92-5BA1-4F54FED93661}"/>
              </a:ext>
            </a:extLst>
          </p:cNvPr>
          <p:cNvSpPr txBox="1"/>
          <p:nvPr/>
        </p:nvSpPr>
        <p:spPr>
          <a:xfrm>
            <a:off x="5311702" y="2793240"/>
            <a:ext cx="187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Fertilizer Recommendation Flow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2B0479-7230-1CB5-7459-0BA17CFC97C2}"/>
              </a:ext>
            </a:extLst>
          </p:cNvPr>
          <p:cNvSpPr/>
          <p:nvPr/>
        </p:nvSpPr>
        <p:spPr>
          <a:xfrm>
            <a:off x="2172894" y="2766982"/>
            <a:ext cx="2026474" cy="5494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50787E-F21F-7A4F-F6C6-3B60F26A620E}"/>
              </a:ext>
            </a:extLst>
          </p:cNvPr>
          <p:cNvSpPr/>
          <p:nvPr/>
        </p:nvSpPr>
        <p:spPr>
          <a:xfrm>
            <a:off x="8024215" y="2766982"/>
            <a:ext cx="2026474" cy="5494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0" name="TextBox 153">
            <a:extLst>
              <a:ext uri="{FF2B5EF4-FFF2-40B4-BE49-F238E27FC236}">
                <a16:creationId xmlns:a16="http://schemas.microsoft.com/office/drawing/2014/main" id="{8FC593AC-2DA3-4EFF-0C25-EF74F23623F4}"/>
              </a:ext>
            </a:extLst>
          </p:cNvPr>
          <p:cNvSpPr txBox="1"/>
          <p:nvPr/>
        </p:nvSpPr>
        <p:spPr>
          <a:xfrm>
            <a:off x="2235962" y="2733858"/>
            <a:ext cx="1864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Recommendation Flow </a:t>
            </a:r>
          </a:p>
        </p:txBody>
      </p:sp>
      <p:sp>
        <p:nvSpPr>
          <p:cNvPr id="31" name="TextBox 154">
            <a:extLst>
              <a:ext uri="{FF2B5EF4-FFF2-40B4-BE49-F238E27FC236}">
                <a16:creationId xmlns:a16="http://schemas.microsoft.com/office/drawing/2014/main" id="{F5DFE7AB-5C5C-7B81-92FB-B5DC1EF8609F}"/>
              </a:ext>
            </a:extLst>
          </p:cNvPr>
          <p:cNvSpPr txBox="1"/>
          <p:nvPr/>
        </p:nvSpPr>
        <p:spPr>
          <a:xfrm>
            <a:off x="8093501" y="2773272"/>
            <a:ext cx="191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Pesticide Recommendation Flow</a:t>
            </a:r>
          </a:p>
        </p:txBody>
      </p:sp>
      <p:sp>
        <p:nvSpPr>
          <p:cNvPr id="32" name="TextBox 155">
            <a:extLst>
              <a:ext uri="{FF2B5EF4-FFF2-40B4-BE49-F238E27FC236}">
                <a16:creationId xmlns:a16="http://schemas.microsoft.com/office/drawing/2014/main" id="{E4DC0C0C-F09E-6B05-6FF0-AFAEE2F0D049}"/>
              </a:ext>
            </a:extLst>
          </p:cNvPr>
          <p:cNvSpPr txBox="1"/>
          <p:nvPr/>
        </p:nvSpPr>
        <p:spPr>
          <a:xfrm>
            <a:off x="2266083" y="3453993"/>
            <a:ext cx="162015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Inputs: 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Nitrogen (N) Level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Phosphorus (P) Level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Potassium (K) Level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Temperature (°C)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Humidity (%)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Soil pH 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Rainfall (mm) </a:t>
            </a:r>
          </a:p>
          <a:p>
            <a:endParaRPr lang="en-IN" dirty="0"/>
          </a:p>
        </p:txBody>
      </p:sp>
      <p:sp>
        <p:nvSpPr>
          <p:cNvPr id="33" name="TextBox 158">
            <a:extLst>
              <a:ext uri="{FF2B5EF4-FFF2-40B4-BE49-F238E27FC236}">
                <a16:creationId xmlns:a16="http://schemas.microsoft.com/office/drawing/2014/main" id="{AE3CB412-03F1-64E2-78C4-D81185BAFCDD}"/>
              </a:ext>
            </a:extLst>
          </p:cNvPr>
          <p:cNvSpPr txBox="1"/>
          <p:nvPr/>
        </p:nvSpPr>
        <p:spPr>
          <a:xfrm>
            <a:off x="5410973" y="3477897"/>
            <a:ext cx="17244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Inputs: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Select Crop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Nitrogen (N) Level 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Phosphorus (P) Level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Potassium (K) Level</a:t>
            </a:r>
          </a:p>
          <a:p>
            <a:endParaRPr lang="en-I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49C3C3-A4EC-71E8-E91C-F12ADDEB129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254979" y="3321879"/>
            <a:ext cx="898" cy="188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71">
            <a:extLst>
              <a:ext uri="{FF2B5EF4-FFF2-40B4-BE49-F238E27FC236}">
                <a16:creationId xmlns:a16="http://schemas.microsoft.com/office/drawing/2014/main" id="{188543C2-7C94-3772-6E5D-52F4C7165DF7}"/>
              </a:ext>
            </a:extLst>
          </p:cNvPr>
          <p:cNvSpPr txBox="1"/>
          <p:nvPr/>
        </p:nvSpPr>
        <p:spPr>
          <a:xfrm>
            <a:off x="8319231" y="3459484"/>
            <a:ext cx="152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Inputs: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Upload Image of Affected Crop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426563-B87E-A368-8E25-9913770491B1}"/>
              </a:ext>
            </a:extLst>
          </p:cNvPr>
          <p:cNvSpPr/>
          <p:nvPr/>
        </p:nvSpPr>
        <p:spPr>
          <a:xfrm>
            <a:off x="8078196" y="4285617"/>
            <a:ext cx="1934131" cy="95508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chemeClr val="accent2"/>
              </a:solidFill>
              <a:highlight>
                <a:srgbClr val="00FF00"/>
              </a:highlight>
            </a:endParaRPr>
          </a:p>
        </p:txBody>
      </p:sp>
      <p:sp>
        <p:nvSpPr>
          <p:cNvPr id="37" name="TextBox 182">
            <a:extLst>
              <a:ext uri="{FF2B5EF4-FFF2-40B4-BE49-F238E27FC236}">
                <a16:creationId xmlns:a16="http://schemas.microsoft.com/office/drawing/2014/main" id="{E19FB24F-908D-1284-DE12-084272C74BE2}"/>
              </a:ext>
            </a:extLst>
          </p:cNvPr>
          <p:cNvSpPr txBox="1"/>
          <p:nvPr/>
        </p:nvSpPr>
        <p:spPr>
          <a:xfrm>
            <a:off x="8066938" y="4262727"/>
            <a:ext cx="1888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Validate Input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Process Image Using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Machine Learning Model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Identify Pest/Disease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B87613-4E09-5ABE-B478-609CCA5518BD}"/>
              </a:ext>
            </a:extLst>
          </p:cNvPr>
          <p:cNvSpPr/>
          <p:nvPr/>
        </p:nvSpPr>
        <p:spPr>
          <a:xfrm>
            <a:off x="8163698" y="5384718"/>
            <a:ext cx="1761540" cy="8251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9" name="TextBox 192">
            <a:extLst>
              <a:ext uri="{FF2B5EF4-FFF2-40B4-BE49-F238E27FC236}">
                <a16:creationId xmlns:a16="http://schemas.microsoft.com/office/drawing/2014/main" id="{D61E261F-53FF-3D71-0F4F-45E9A2AD16BD}"/>
              </a:ext>
            </a:extLst>
          </p:cNvPr>
          <p:cNvSpPr txBox="1"/>
          <p:nvPr/>
        </p:nvSpPr>
        <p:spPr>
          <a:xfrm>
            <a:off x="8217453" y="5393617"/>
            <a:ext cx="181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          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Display Detected Pest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Display Recommended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Pesticide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607F79-C4A2-4B93-B7FA-34ACBAA742EE}"/>
              </a:ext>
            </a:extLst>
          </p:cNvPr>
          <p:cNvSpPr/>
          <p:nvPr/>
        </p:nvSpPr>
        <p:spPr>
          <a:xfrm>
            <a:off x="2471751" y="5096686"/>
            <a:ext cx="1440160" cy="769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41" name="TextBox 206">
            <a:extLst>
              <a:ext uri="{FF2B5EF4-FFF2-40B4-BE49-F238E27FC236}">
                <a16:creationId xmlns:a16="http://schemas.microsoft.com/office/drawing/2014/main" id="{6B5D6EA8-0B48-F413-D0C6-741D950C9A7B}"/>
              </a:ext>
            </a:extLst>
          </p:cNvPr>
          <p:cNvSpPr txBox="1"/>
          <p:nvPr/>
        </p:nvSpPr>
        <p:spPr>
          <a:xfrm>
            <a:off x="2471751" y="5107113"/>
            <a:ext cx="127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                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Validate Inputs    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Use ML Model or    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Rule-based Logic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A76E89-B335-28D6-44F2-39E77A3BFE21}"/>
              </a:ext>
            </a:extLst>
          </p:cNvPr>
          <p:cNvSpPr/>
          <p:nvPr/>
        </p:nvSpPr>
        <p:spPr>
          <a:xfrm>
            <a:off x="5424079" y="4673134"/>
            <a:ext cx="1674623" cy="95508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95FF1C-A992-036C-89A4-2F94B51C450B}"/>
              </a:ext>
            </a:extLst>
          </p:cNvPr>
          <p:cNvSpPr/>
          <p:nvPr/>
        </p:nvSpPr>
        <p:spPr>
          <a:xfrm>
            <a:off x="2150424" y="6048792"/>
            <a:ext cx="2088232" cy="4475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AF1D45-251E-5766-8E31-3DC722BD6FCC}"/>
              </a:ext>
            </a:extLst>
          </p:cNvPr>
          <p:cNvSpPr/>
          <p:nvPr/>
        </p:nvSpPr>
        <p:spPr>
          <a:xfrm>
            <a:off x="5136047" y="5800971"/>
            <a:ext cx="2237501" cy="4475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1A5184-E1F4-1951-B3DD-7B714B573025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flipH="1">
            <a:off x="6254798" y="5628220"/>
            <a:ext cx="6593" cy="172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BD26D5-2E1D-A1D7-6733-7E8557687043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3191831" y="5866127"/>
            <a:ext cx="2709" cy="182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FC8850-5C96-3650-C277-41093CDBB011}"/>
              </a:ext>
            </a:extLst>
          </p:cNvPr>
          <p:cNvCxnSpPr>
            <a:cxnSpLocks/>
            <a:stCxn id="13" idx="2"/>
            <a:endCxn id="40" idx="0"/>
          </p:cNvCxnSpPr>
          <p:nvPr/>
        </p:nvCxnSpPr>
        <p:spPr>
          <a:xfrm>
            <a:off x="3191831" y="5001582"/>
            <a:ext cx="0" cy="95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251">
            <a:extLst>
              <a:ext uri="{FF2B5EF4-FFF2-40B4-BE49-F238E27FC236}">
                <a16:creationId xmlns:a16="http://schemas.microsoft.com/office/drawing/2014/main" id="{3D5F89BD-79A6-8830-8DF5-1C7ECFB878AC}"/>
              </a:ext>
            </a:extLst>
          </p:cNvPr>
          <p:cNvSpPr txBox="1"/>
          <p:nvPr/>
        </p:nvSpPr>
        <p:spPr>
          <a:xfrm>
            <a:off x="5402406" y="4637984"/>
            <a:ext cx="1766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                               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Validate Inputs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Compare Soil Nutrients with Crop Needs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Use ML Model or Rules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260">
            <a:extLst>
              <a:ext uri="{FF2B5EF4-FFF2-40B4-BE49-F238E27FC236}">
                <a16:creationId xmlns:a16="http://schemas.microsoft.com/office/drawing/2014/main" id="{80E732DD-C486-7BD1-CAB2-BE8ED0BBDEAE}"/>
              </a:ext>
            </a:extLst>
          </p:cNvPr>
          <p:cNvSpPr txBox="1"/>
          <p:nvPr/>
        </p:nvSpPr>
        <p:spPr>
          <a:xfrm>
            <a:off x="2212255" y="6017667"/>
            <a:ext cx="2141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Display Recommended Crop </a:t>
            </a:r>
          </a:p>
        </p:txBody>
      </p:sp>
      <p:sp>
        <p:nvSpPr>
          <p:cNvPr id="50" name="TextBox 263">
            <a:extLst>
              <a:ext uri="{FF2B5EF4-FFF2-40B4-BE49-F238E27FC236}">
                <a16:creationId xmlns:a16="http://schemas.microsoft.com/office/drawing/2014/main" id="{27744130-2677-A466-5BE3-B555463B06D8}"/>
              </a:ext>
            </a:extLst>
          </p:cNvPr>
          <p:cNvSpPr txBox="1"/>
          <p:nvPr/>
        </p:nvSpPr>
        <p:spPr>
          <a:xfrm>
            <a:off x="5096847" y="5793902"/>
            <a:ext cx="241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Display Recommended Fertilizer </a:t>
            </a:r>
          </a:p>
        </p:txBody>
      </p:sp>
    </p:spTree>
    <p:extLst>
      <p:ext uri="{BB962C8B-B14F-4D97-AF65-F5344CB8AC3E}">
        <p14:creationId xmlns:p14="http://schemas.microsoft.com/office/powerpoint/2010/main" val="3573732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F34E-3D59-7ED8-3D6B-31C9D27B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2149"/>
            <a:ext cx="5980611" cy="595286"/>
          </a:xfrm>
        </p:spPr>
        <p:txBody>
          <a:bodyPr/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&amp; Validation</a:t>
            </a:r>
            <a:endParaRPr lang="en-IN" sz="3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EFC76B0-1BD2-5038-B6D6-D21C858780E9}"/>
              </a:ext>
            </a:extLst>
          </p:cNvPr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1742422030"/>
              </p:ext>
            </p:extLst>
          </p:nvPr>
        </p:nvGraphicFramePr>
        <p:xfrm>
          <a:off x="490379" y="2509477"/>
          <a:ext cx="11211242" cy="356811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398168">
                  <a:extLst>
                    <a:ext uri="{9D8B030D-6E8A-4147-A177-3AD203B41FA5}">
                      <a16:colId xmlns:a16="http://schemas.microsoft.com/office/drawing/2014/main" val="1950229658"/>
                    </a:ext>
                  </a:extLst>
                </a:gridCol>
                <a:gridCol w="3753394">
                  <a:extLst>
                    <a:ext uri="{9D8B030D-6E8A-4147-A177-3AD203B41FA5}">
                      <a16:colId xmlns:a16="http://schemas.microsoft.com/office/drawing/2014/main" val="1076712985"/>
                    </a:ext>
                  </a:extLst>
                </a:gridCol>
                <a:gridCol w="3762103">
                  <a:extLst>
                    <a:ext uri="{9D8B030D-6E8A-4147-A177-3AD203B41FA5}">
                      <a16:colId xmlns:a16="http://schemas.microsoft.com/office/drawing/2014/main" val="1855662491"/>
                    </a:ext>
                  </a:extLst>
                </a:gridCol>
                <a:gridCol w="1297577">
                  <a:extLst>
                    <a:ext uri="{9D8B030D-6E8A-4147-A177-3AD203B41FA5}">
                      <a16:colId xmlns:a16="http://schemas.microsoft.com/office/drawing/2014/main" val="2480374009"/>
                    </a:ext>
                  </a:extLst>
                </a:gridCol>
              </a:tblGrid>
              <a:tr h="7753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Scenario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Outcome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697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 Registration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Valid inputs for new user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Account created successfully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45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Correct credentials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 logged in and redirected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54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Crop Recommendation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Valid/Invalid inputs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Crop name and image returned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7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Fertilizer Recommendation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Valid crop and NPK levels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Correct fertilizer suggestion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35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Pesticide Detection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Upload pest images, preview visible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Pest prediction shown if confident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6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History Display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 history from MongoDB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History will be displayed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7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Logout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Click logout button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Session terminated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9751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38D3F-046D-3EFA-BBCB-78D40E03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8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0C29-59FE-EE5D-2FB2-25A285F9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1" y="328677"/>
            <a:ext cx="11782697" cy="1088020"/>
          </a:xfrm>
        </p:spPr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Inference</a:t>
            </a:r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0DDB7-B037-0A93-B68D-60949B94A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3812" y="6492875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0507EE4-83BD-5757-F1EC-4885DFD3E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r="4143"/>
          <a:stretch>
            <a:fillRect/>
          </a:stretch>
        </p:blipFill>
        <p:spPr>
          <a:xfrm>
            <a:off x="800194" y="1736306"/>
            <a:ext cx="2812870" cy="429081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87E2A1-7063-C428-A6CD-47129BA9C49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14" y="1715305"/>
            <a:ext cx="3889369" cy="415544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D9B022-81D3-614D-98AB-2952A577B87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8" y="1715305"/>
            <a:ext cx="2616565" cy="4118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B80C80-6E0C-FC99-30AB-BBC01B27DCBD}"/>
              </a:ext>
            </a:extLst>
          </p:cNvPr>
          <p:cNvSpPr txBox="1"/>
          <p:nvPr/>
        </p:nvSpPr>
        <p:spPr>
          <a:xfrm>
            <a:off x="565692" y="5977401"/>
            <a:ext cx="317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Crop Recommendation Output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583DF-8FDB-426B-950C-73998E633E49}"/>
              </a:ext>
            </a:extLst>
          </p:cNvPr>
          <p:cNvSpPr txBox="1"/>
          <p:nvPr/>
        </p:nvSpPr>
        <p:spPr>
          <a:xfrm>
            <a:off x="4689563" y="5870753"/>
            <a:ext cx="281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Fertilizer Recommendation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37F7A-64C1-9F99-BE7B-1D9A0D66331C}"/>
              </a:ext>
            </a:extLst>
          </p:cNvPr>
          <p:cNvSpPr txBox="1"/>
          <p:nvPr/>
        </p:nvSpPr>
        <p:spPr>
          <a:xfrm>
            <a:off x="8452028" y="5899305"/>
            <a:ext cx="281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Pesticide Recommendation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802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462C7-9271-3E3F-142E-955D167DF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425" y="6538912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0671C-D7FC-104C-1EF8-3CA4B477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8" y="179887"/>
            <a:ext cx="3458620" cy="2223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68BBD-B216-CDBC-5E24-770FA4701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977" y="64336"/>
            <a:ext cx="4030041" cy="3035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429C2-7A3D-DB0F-DE27-0F1A1E4802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121" y="64336"/>
            <a:ext cx="3723254" cy="4192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5C899E-CEAE-8256-0ED4-11609AE3FD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6" y="2766065"/>
            <a:ext cx="3269825" cy="3673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A8149-1EC7-7DF4-4E63-A130EBF9D409}"/>
              </a:ext>
            </a:extLst>
          </p:cNvPr>
          <p:cNvSpPr txBox="1"/>
          <p:nvPr/>
        </p:nvSpPr>
        <p:spPr>
          <a:xfrm>
            <a:off x="914400" y="643990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Crop Recommendation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EC3C8-CD69-8119-F3D2-9142C6BDC4E2}"/>
              </a:ext>
            </a:extLst>
          </p:cNvPr>
          <p:cNvSpPr txBox="1"/>
          <p:nvPr/>
        </p:nvSpPr>
        <p:spPr>
          <a:xfrm>
            <a:off x="1497998" y="2449654"/>
            <a:ext cx="150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694719-843D-65FD-A707-0363804A61DD}"/>
              </a:ext>
            </a:extLst>
          </p:cNvPr>
          <p:cNvSpPr txBox="1"/>
          <p:nvPr/>
        </p:nvSpPr>
        <p:spPr>
          <a:xfrm>
            <a:off x="5151699" y="3244334"/>
            <a:ext cx="192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B7322-9EE0-1437-565E-005573E49EB9}"/>
              </a:ext>
            </a:extLst>
          </p:cNvPr>
          <p:cNvSpPr txBox="1"/>
          <p:nvPr/>
        </p:nvSpPr>
        <p:spPr>
          <a:xfrm>
            <a:off x="9706699" y="4256781"/>
            <a:ext cx="150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Home Page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0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5C96D-D34B-AB13-A52C-3E140DCF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8813" y="6356350"/>
            <a:ext cx="529046" cy="365125"/>
          </a:xfrm>
        </p:spPr>
        <p:txBody>
          <a:bodyPr/>
          <a:lstStyle/>
          <a:p>
            <a:fld id="{EA87306C-81BA-4795-A5CA-9392456A8C1E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660FB-A52E-B41B-D772-22237716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3986575"/>
            <a:ext cx="4398645" cy="2190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BE4AD-8CC3-0010-ED9F-F7364CDCD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341" y="3181221"/>
            <a:ext cx="5039995" cy="3126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98238-1152-26F2-C03B-063BC8C9B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97" y="0"/>
            <a:ext cx="3841750" cy="3537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B16C06-F722-A032-B94A-FC735DA5ADD2}"/>
              </a:ext>
            </a:extLst>
          </p:cNvPr>
          <p:cNvSpPr txBox="1"/>
          <p:nvPr/>
        </p:nvSpPr>
        <p:spPr>
          <a:xfrm>
            <a:off x="1019462" y="3509962"/>
            <a:ext cx="281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Fertilizer Recommendation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BAF25-1FE4-33AD-5FA5-DA59B07CD2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0"/>
            <a:ext cx="3124200" cy="2913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3EA186-77B1-E66A-3487-5C1C88095E8D}"/>
              </a:ext>
            </a:extLst>
          </p:cNvPr>
          <p:cNvSpPr txBox="1"/>
          <p:nvPr/>
        </p:nvSpPr>
        <p:spPr>
          <a:xfrm>
            <a:off x="8501339" y="2811889"/>
            <a:ext cx="281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Pesticide Recommendation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38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90F2-8200-AB0B-81EC-B08A5A54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6" y="658213"/>
            <a:ext cx="6148251" cy="1057375"/>
          </a:xfrm>
        </p:spPr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463F9A8-9D6D-5B46-8C77-A0F6C6D4E53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917" r="24917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1D6AC-F531-96EA-9E94-3346D0A5C1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7656" y="2459668"/>
            <a:ext cx="6392090" cy="1938663"/>
          </a:xfrm>
        </p:spPr>
        <p:txBody>
          <a:bodyPr/>
          <a:lstStyle/>
          <a:p>
            <a:pPr algn="just"/>
            <a:r>
              <a:rPr lang="en-US" sz="2000" b="0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successfully delivers a smart, user-friendly platform for crop, fertilizer, and pesticide recommendations using machine learning. With features like history tracking and image-based input, it supports sustainable and informed farming practices.</a:t>
            </a:r>
          </a:p>
          <a:p>
            <a:pPr algn="just"/>
            <a:endParaRPr lang="en-US" b="0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b="0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FFEC2-EE42-A7FE-2E28-C32D75008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3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AB7C9D-F730-8AB5-EE78-187585E1EC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500" r="20500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736C6-C04E-C422-BF5F-37968201D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9CE5C-1E14-41A2-0C7F-EA501DB65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919" y="2364129"/>
            <a:ext cx="4352081" cy="2129742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505BF-A1FB-D8FC-AA27-39282933A0C6}"/>
              </a:ext>
            </a:extLst>
          </p:cNvPr>
          <p:cNvSpPr txBox="1"/>
          <p:nvPr/>
        </p:nvSpPr>
        <p:spPr>
          <a:xfrm>
            <a:off x="513805" y="1166842"/>
            <a:ext cx="55821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Multilingual Support: </a:t>
            </a:r>
            <a:r>
              <a:rPr lang="en-I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Introduce local language interfaces for</a:t>
            </a: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accessibility.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Offline Mode:</a:t>
            </a:r>
            <a:r>
              <a:rPr lang="en-I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Add functionality for offline use with sync-on-connect.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Accuracy:</a:t>
            </a:r>
            <a:r>
              <a:rPr lang="en-I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Fine-tune ML models with larger datasets.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Voice Input:</a:t>
            </a:r>
            <a:r>
              <a:rPr lang="en-I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Enable speech-to-text for farmers with literacy limitations.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 Integration</a:t>
            </a:r>
            <a:r>
              <a:rPr lang="en-I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Connect with soil sensors and drones for live environmental readings.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090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65AB0FC-9FCD-FDB2-1D84-F3D855D838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6772276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2365057"/>
            <a:ext cx="6278879" cy="2160644"/>
          </a:xfrm>
        </p:spPr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the Problem Statement :</a:t>
            </a:r>
            <a:endParaRPr lang="en-US" b="1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E8875C-8FE5-DCE1-106E-5F34DFD161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AADE-5119-8CE2-0DD5-2BD7E340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6447" y="784910"/>
            <a:ext cx="4949462" cy="5320937"/>
          </a:xfrm>
        </p:spPr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Farmers struggle to get timely and accurate advice on crop selection, fertilizer use, and pest control.</a:t>
            </a:r>
            <a:br>
              <a:rPr kumimoji="0" lang="en-US" altLang="en-US" sz="1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 smart, accessible platform to provide personalized agricultural recommendations.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 crops based on soil and weather conditions.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Suggest fertilizers based on soil health and crop type.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pests from images and suggest suitable pesticides.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9558D5-EB6D-C2EA-C5E2-79076944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9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B77488E-3373-2612-2304-FD7AB1A46B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222" r="17222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F895-3A2F-02C7-B554-A11C4AE8E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52386" y="74711"/>
            <a:ext cx="6943226" cy="6708577"/>
          </a:xfrm>
        </p:spPr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Academic Papers &amp; Research Studies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Singh, A., Sharma, A., &amp; Jain, V. (2021). </a:t>
            </a:r>
            <a:r>
              <a:rPr lang="en-IN" sz="1200" b="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AI-Powered Solutions for Indian Agriculture: A Review</a:t>
            </a:r>
            <a:r>
              <a:rPr lang="en-IN" sz="1200" b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International Journal of Agricultural Sciences.</a:t>
            </a:r>
            <a:endParaRPr lang="en-IN" sz="1200" b="1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Jadhav, R. et al. (2020). </a:t>
            </a:r>
            <a:r>
              <a:rPr lang="en-IN" sz="1200" b="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Pest Detection using Deep Learning: A Study on Image Classification Models</a:t>
            </a:r>
            <a:r>
              <a:rPr lang="en-IN" sz="1200" b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Journal of Agricultural Informatics.</a:t>
            </a:r>
            <a:endParaRPr lang="en-IN" sz="1200" b="1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Dahiya, P. &amp; Meena, R. (2019). </a:t>
            </a:r>
            <a:r>
              <a:rPr lang="en-IN" sz="1200" b="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Fertilizer Recommendation System Based on Soil Parameters</a:t>
            </a:r>
            <a:r>
              <a:rPr lang="en-IN" sz="1200" b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International Conference on Data Science.</a:t>
            </a:r>
            <a:endParaRPr lang="en-IN" sz="1200" b="1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Industry Reports &amp; Market Research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Ministry of Agriculture &amp; Farmers Welfare (India). </a:t>
            </a:r>
            <a:r>
              <a:rPr lang="en-IN" sz="120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Annual Agriculture Report 2023</a:t>
            </a:r>
            <a:r>
              <a:rPr lang="en-IN" sz="12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NASSCOM &amp; Accenture. (2022). </a:t>
            </a:r>
            <a:r>
              <a:rPr lang="en-IN" sz="1200" i="1" spc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Agritech</a:t>
            </a:r>
            <a:r>
              <a:rPr lang="en-IN" sz="120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India: Emerging Trends &amp; Outlook</a:t>
            </a:r>
            <a:r>
              <a:rPr lang="en-IN" sz="12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Statista. (2023). </a:t>
            </a:r>
            <a:r>
              <a:rPr lang="en-IN" sz="120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India: Smartphone Penetration and </a:t>
            </a:r>
            <a:r>
              <a:rPr lang="en-IN" sz="1200" i="1" spc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Agritech</a:t>
            </a:r>
            <a:r>
              <a:rPr lang="en-IN" sz="120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Market Statistics</a:t>
            </a:r>
            <a:r>
              <a:rPr lang="en-IN" sz="12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spc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AgFunder</a:t>
            </a:r>
            <a:r>
              <a:rPr lang="en-IN" sz="1200" b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(2022). </a:t>
            </a:r>
            <a:r>
              <a:rPr lang="en-IN" sz="120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India </a:t>
            </a:r>
            <a:r>
              <a:rPr lang="en-IN" sz="1200" i="1" spc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Agritech</a:t>
            </a:r>
            <a:r>
              <a:rPr lang="en-IN" sz="120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Investment Report</a:t>
            </a:r>
            <a:r>
              <a:rPr lang="en-IN" sz="12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PwC Report (2021). </a:t>
            </a:r>
            <a:r>
              <a:rPr lang="en-IN" sz="1200" i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 Agriculture in India: Unlocking the Potential of AI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Technology &amp; Open-Source Tools Used</a:t>
            </a:r>
            <a:endParaRPr lang="en-IN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Flask Framework</a:t>
            </a:r>
            <a:r>
              <a:rPr lang="en-IN" sz="1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Micro web framework used to build the application.</a:t>
            </a:r>
            <a:endParaRPr lang="en-IN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Source: </a:t>
            </a:r>
            <a:r>
              <a:rPr lang="en-IN" sz="1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https://flask.palletsprojects.com</a:t>
            </a:r>
            <a:endParaRPr lang="en-IN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 &amp; Keras </a:t>
            </a:r>
            <a:r>
              <a:rPr lang="en-IN" sz="1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For deep learning model training and prediction.</a:t>
            </a:r>
            <a:endParaRPr lang="en-IN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Source: </a:t>
            </a:r>
            <a:r>
              <a:rPr lang="en-IN" sz="1200" b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https://www.tensorflow.org</a:t>
            </a:r>
            <a:endParaRPr lang="en-IN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Pandas, NumPy, PIL </a:t>
            </a:r>
            <a:r>
              <a:rPr lang="en-IN" sz="1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For data processing, numerical operations, and image handling.</a:t>
            </a:r>
            <a:endParaRPr lang="en-IN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MongoDB</a:t>
            </a:r>
            <a:r>
              <a:rPr lang="en-IN" sz="1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NoSQL database used to store user history and recommendations.</a:t>
            </a:r>
            <a:endParaRPr lang="en-IN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Source: </a:t>
            </a:r>
            <a:r>
              <a:rPr lang="en-IN" sz="1200" b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https://www.mongodb.com</a:t>
            </a:r>
            <a:endParaRPr lang="en-IN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Bootstrap CSS &amp; Font Awesome</a:t>
            </a:r>
            <a:r>
              <a:rPr lang="en-IN" sz="1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Used for responsive UI and icons.</a:t>
            </a:r>
            <a:endParaRPr lang="en-IN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BF09-AF93-647D-6FA9-37EF2D715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4090" y="6356350"/>
            <a:ext cx="389709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ED173-D10F-7002-C68C-17EAF213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84" y="2495667"/>
            <a:ext cx="3788230" cy="1088020"/>
          </a:xfrm>
          <a:solidFill>
            <a:schemeClr val="bg1">
              <a:alpha val="67000"/>
            </a:schemeClr>
          </a:solidFill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997740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BCD3B-EAB4-87E8-85AB-C9DDB716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1" y="1541398"/>
            <a:ext cx="4442603" cy="2124827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335026-4908-B82C-0C3C-4E5E0498CB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30061" y="3897340"/>
            <a:ext cx="4442603" cy="2424999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 Friendly Consultancy</a:t>
            </a:r>
          </a:p>
        </p:txBody>
      </p:sp>
      <p:pic>
        <p:nvPicPr>
          <p:cNvPr id="15" name="Picture Placeholder 14" descr="A close up of a leaf">
            <a:extLst>
              <a:ext uri="{FF2B5EF4-FFF2-40B4-BE49-F238E27FC236}">
                <a16:creationId xmlns:a16="http://schemas.microsoft.com/office/drawing/2014/main" id="{C59CFD32-0A41-78F6-63F2-D8BBA2F23D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" r="55"/>
          <a:stretch/>
        </p:blipFill>
        <p:spPr>
          <a:xfrm>
            <a:off x="6771736" y="0"/>
            <a:ext cx="5420263" cy="6858000"/>
          </a:xfrm>
        </p:spPr>
      </p:pic>
    </p:spTree>
    <p:extLst>
      <p:ext uri="{BB962C8B-B14F-4D97-AF65-F5344CB8AC3E}">
        <p14:creationId xmlns:p14="http://schemas.microsoft.com/office/powerpoint/2010/main" val="301015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BA975B6-ACDF-974C-4B0A-792DE5F09C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BF4AF3-2D87-5D1D-245D-49E6F0B0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245" y="672502"/>
            <a:ext cx="7933509" cy="7041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Solution: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7F49A-EDB6-C7BB-251C-AABC8CB19DC4}"/>
              </a:ext>
            </a:extLst>
          </p:cNvPr>
          <p:cNvSpPr txBox="1"/>
          <p:nvPr/>
        </p:nvSpPr>
        <p:spPr>
          <a:xfrm>
            <a:off x="1463040" y="1645920"/>
            <a:ext cx="6801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the Farmer Friendly Consultancy: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8D664-5DE3-0046-3787-9111F4DDC289}"/>
              </a:ext>
            </a:extLst>
          </p:cNvPr>
          <p:cNvSpPr txBox="1"/>
          <p:nvPr/>
        </p:nvSpPr>
        <p:spPr>
          <a:xfrm>
            <a:off x="1463040" y="2184557"/>
            <a:ext cx="9265920" cy="3785652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063750" algn="l"/>
              </a:tabLst>
            </a:pPr>
            <a:endParaRPr lang="en-US" altLang="en-US" b="1" dirty="0">
              <a:solidFill>
                <a:srgbClr val="33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06375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 Friendly Consultancy is a smart web-based platform designed to support farmers by offering data-driven recommendations for crop selection, fertilizer usage, and pest control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3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063750" algn="l"/>
              </a:tabLst>
            </a:pPr>
            <a:endParaRPr lang="en-US" altLang="en-US" b="1" dirty="0">
              <a:solidFill>
                <a:srgbClr val="33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063750" algn="l"/>
              </a:tabLst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33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Crop Recommendation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Suggests the most suitable crops based on soil nutrients, temperature, humidity, pH, and rainfall.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Fertilizer Suggestion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Recommends fertilizers based on soil health and selected crops.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Pest Detection &amp; Pesticide Recommendation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Uses deep learning to detect pests from images and suggest effective pesticides with usage details.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Displays past recommendations and allows easy access to results.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Login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Farmers can log in using mobile number and password.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DA3FAC68-747F-999F-4EF5-874B39A6DD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950" r="23950"/>
          <a:stretch/>
        </p:blipFill>
        <p:spPr>
          <a:xfrm>
            <a:off x="6789480" y="0"/>
            <a:ext cx="539496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AF17A-8871-1AFE-9CFB-F1046BB33129}"/>
              </a:ext>
            </a:extLst>
          </p:cNvPr>
          <p:cNvSpPr txBox="1"/>
          <p:nvPr/>
        </p:nvSpPr>
        <p:spPr>
          <a:xfrm>
            <a:off x="362553" y="2136338"/>
            <a:ext cx="59392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kern="1200" spc="150" baseline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Innovative Aspects:</a:t>
            </a:r>
            <a:endParaRPr lang="en-US" sz="2800" b="1" spc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38375" algn="l"/>
              </a:tabLs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crop and pest recommendations based on local conditions.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38375" algn="l"/>
              </a:tabLs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crop, fertilizer, and pesticide suggestions in one platform.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38375" algn="l"/>
              </a:tabLs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previous recommendations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displayed with timestamps for tracking past advice and decisions.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4AEBF-73B2-2188-6E43-D85E829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366" y="2037033"/>
            <a:ext cx="4352081" cy="2129742"/>
          </a:xfrm>
        </p:spPr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Novelty of the Proposed Solution: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8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ln>
            <a:noFill/>
          </a:ln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Planning</a:t>
            </a:r>
            <a:endParaRPr lang="en-US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6172" y="804862"/>
            <a:ext cx="7532913" cy="5895522"/>
          </a:xfrm>
        </p:spPr>
        <p:txBody>
          <a:bodyPr anchor="ctr"/>
          <a:lstStyle/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Breakdown Structure (WBS)</a:t>
            </a:r>
            <a:endParaRPr lang="en-IN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Initiation and Planning</a:t>
            </a:r>
          </a:p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problem statement, goals, and tools required.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system architecture, frontend interfaces, and backend APIs.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frontend and backend features, including model integration and user history.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unit, integration, and UI/UX testing to ensure functionality.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Deploy the web app on platforms like PythonAnywhere or Heroku and test end-to-end workflow.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+mj-lt"/>
              <a:buAutoNum type="arabicPeriod" startAt="6"/>
              <a:tabLst>
                <a:tab pos="457200" algn="l"/>
              </a:tabLs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Documentation and Final Report</a:t>
            </a:r>
          </a:p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user manual, document system flow, and prepare the final report.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90171-2859-5322-0F76-C05597544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5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EA623-FC3F-8EBD-1C1B-072A21C2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Development – Schedule</a:t>
            </a:r>
            <a:endParaRPr lang="en-US" sz="32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7A2918-D0C5-1CD8-71CE-07876D02410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695115429"/>
              </p:ext>
            </p:extLst>
          </p:nvPr>
        </p:nvGraphicFramePr>
        <p:xfrm>
          <a:off x="313509" y="2238103"/>
          <a:ext cx="11530148" cy="424565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01518">
                  <a:extLst>
                    <a:ext uri="{9D8B030D-6E8A-4147-A177-3AD203B41FA5}">
                      <a16:colId xmlns:a16="http://schemas.microsoft.com/office/drawing/2014/main" val="763624387"/>
                    </a:ext>
                  </a:extLst>
                </a:gridCol>
                <a:gridCol w="3138356">
                  <a:extLst>
                    <a:ext uri="{9D8B030D-6E8A-4147-A177-3AD203B41FA5}">
                      <a16:colId xmlns:a16="http://schemas.microsoft.com/office/drawing/2014/main" val="3817916597"/>
                    </a:ext>
                  </a:extLst>
                </a:gridCol>
                <a:gridCol w="6690274">
                  <a:extLst>
                    <a:ext uri="{9D8B030D-6E8A-4147-A177-3AD203B41FA5}">
                      <a16:colId xmlns:a16="http://schemas.microsoft.com/office/drawing/2014/main" val="1163374378"/>
                    </a:ext>
                  </a:extLst>
                </a:gridCol>
              </a:tblGrid>
              <a:tr h="556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72369"/>
                  </a:ext>
                </a:extLst>
              </a:tr>
              <a:tr h="596722">
                <a:tc>
                  <a:txBody>
                    <a:bodyPr/>
                    <a:lstStyle/>
                    <a:p>
                      <a:r>
                        <a:rPr lang="en-IN" sz="16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Weeks 1-2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Initiation &amp;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Planning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Requirement analysis, feasibility study, scope finalization, resource planning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03688571"/>
                  </a:ext>
                </a:extLst>
              </a:tr>
              <a:tr h="5967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Weeks 3–4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Design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UI/UX wireframes, architecture blueprint, DB schema design, design approval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3529623"/>
                  </a:ext>
                </a:extLst>
              </a:tr>
              <a:tr h="5967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Weeks 5–9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Frontend forms, backend APIs, model integration, image preview, MongoDB history module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69013891"/>
                  </a:ext>
                </a:extLst>
              </a:tr>
              <a:tr h="5561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Weeks 10–11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 testing, integration testing, bug fixes, responsiveness testing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77863533"/>
                  </a:ext>
                </a:extLst>
              </a:tr>
              <a:tr h="5561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 12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Deployment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Deployment to server or hosting platform or localhost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7551386"/>
                  </a:ext>
                </a:extLst>
              </a:tr>
              <a:tr h="5561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 13</a:t>
                      </a:r>
                      <a:endParaRPr lang="en-IN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Documentation and Presentation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report, slide deck, project presentation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2920372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47400-F1A2-FAFC-8A83-9280B6C44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1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54B2DBC-09D1-EB43-6CB5-409655E7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05" y="2357928"/>
            <a:ext cx="2743200" cy="2142144"/>
          </a:xfrm>
        </p:spPr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Breakdown Structure (CBS)</a:t>
            </a:r>
            <a:endParaRPr lang="en-US" b="1" dirty="0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BCC98EAA-4C6E-9974-AB21-E955BE34DF5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023000549"/>
              </p:ext>
            </p:extLst>
          </p:nvPr>
        </p:nvGraphicFramePr>
        <p:xfrm>
          <a:off x="4702633" y="1074787"/>
          <a:ext cx="7315195" cy="450596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1699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52956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756266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8897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01923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Quantity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 Cost (₹)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Cost (₹)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Internet Charges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Months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2500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Domain and Hosting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 Year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2,500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2,500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Documentation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members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2,000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Estimated Cost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₹7000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1D9AC-E93A-BE3D-2EB5-36EE9ED4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9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0">
            <a:extLst>
              <a:ext uri="{FF2B5EF4-FFF2-40B4-BE49-F238E27FC236}">
                <a16:creationId xmlns:a16="http://schemas.microsoft.com/office/drawing/2014/main" id="{C082290F-76CE-97A7-ECB5-83B0FEA27B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9009"/>
            <a:ext cx="5521124" cy="687858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15DC2-8425-2530-3D59-ABE5D5C4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AB21749-21E0-B555-8423-AF94BE3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64" y="2358342"/>
            <a:ext cx="4359795" cy="2141316"/>
          </a:xfrm>
          <a:solidFill>
            <a:schemeClr val="bg1">
              <a:alpha val="64000"/>
            </a:schemeClr>
          </a:solidFill>
        </p:spPr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Analysis</a:t>
            </a:r>
            <a:endParaRPr lang="en-US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A10E5D-5B32-1BB4-F420-B876C466E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586973"/>
              </p:ext>
            </p:extLst>
          </p:nvPr>
        </p:nvGraphicFramePr>
        <p:xfrm>
          <a:off x="5608319" y="447855"/>
          <a:ext cx="6505303" cy="603009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363659">
                  <a:extLst>
                    <a:ext uri="{9D8B030D-6E8A-4147-A177-3AD203B41FA5}">
                      <a16:colId xmlns:a16="http://schemas.microsoft.com/office/drawing/2014/main" val="3704511275"/>
                    </a:ext>
                  </a:extLst>
                </a:gridCol>
                <a:gridCol w="2070822">
                  <a:extLst>
                    <a:ext uri="{9D8B030D-6E8A-4147-A177-3AD203B41FA5}">
                      <a16:colId xmlns:a16="http://schemas.microsoft.com/office/drawing/2014/main" val="2282647137"/>
                    </a:ext>
                  </a:extLst>
                </a:gridCol>
                <a:gridCol w="2070822">
                  <a:extLst>
                    <a:ext uri="{9D8B030D-6E8A-4147-A177-3AD203B41FA5}">
                      <a16:colId xmlns:a16="http://schemas.microsoft.com/office/drawing/2014/main" val="3453152135"/>
                    </a:ext>
                  </a:extLst>
                </a:gridCol>
              </a:tblGrid>
              <a:tr h="8505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Risk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Potential Impact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Mitigation Strategy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040110"/>
                  </a:ext>
                </a:extLst>
              </a:tr>
              <a:tr h="8505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 input errors</a:t>
                      </a:r>
                      <a:endParaRPr lang="en-IN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cause incorrect predictions or system crashes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 validation checks on all form inputs and informative error messages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4422956"/>
                  </a:ext>
                </a:extLst>
              </a:tr>
              <a:tr h="8505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 Interface Issues</a:t>
                      </a:r>
                      <a:endParaRPr lang="en-IN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Users may find the platform confusing to navigate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Conduct user testing and gather feedback for UI improvement and usability fixes.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42064654"/>
                  </a:ext>
                </a:extLst>
              </a:tr>
              <a:tr h="8505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Inaccurate pesticide image detection</a:t>
                      </a:r>
                      <a:endParaRPr lang="en-IN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Wrong pest classification can lead to crop damage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Implement a fallback message when confidence is low, allow image re-upload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90510745"/>
                  </a:ext>
                </a:extLst>
              </a:tr>
              <a:tr h="8505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Delays in development</a:t>
                      </a:r>
                      <a:endParaRPr lang="en-IN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Missed deadlines, incomplete features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Weekly tracking, Agile sprints with buffers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5237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87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A3D-9921-C7FC-BC8D-5FC0FFA6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706056"/>
            <a:ext cx="6323957" cy="1088020"/>
          </a:xfrm>
        </p:spPr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b="1" dirty="0"/>
          </a:p>
        </p:txBody>
      </p:sp>
      <p:pic>
        <p:nvPicPr>
          <p:cNvPr id="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id="{839F036C-A908-D88B-93D2-2FC59D5D12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9A34E-6529-A0C2-1EEE-44E5D83178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4980" y="1981200"/>
            <a:ext cx="6673843" cy="14529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approach</a:t>
            </a:r>
            <a:r>
              <a:rPr lang="en-US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Agile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Sprints</a:t>
            </a:r>
            <a:r>
              <a:rPr lang="en-US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Divide the project into multiple sprints for interactive development and progress tracking </a:t>
            </a:r>
            <a:endParaRPr lang="en-US" spc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B294B-3C01-ED06-AA96-7FF46F3D2A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34980" y="3283132"/>
            <a:ext cx="3136127" cy="3073218"/>
          </a:xfrm>
        </p:spPr>
        <p:txBody>
          <a:bodyPr/>
          <a:lstStyle/>
          <a:p>
            <a:r>
              <a:rPr lang="en-US" b="1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Phases: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gathering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and documentation</a:t>
            </a:r>
            <a:endParaRPr lang="en-IN" spc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5A76-E100-EFC9-2708-1B1481747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095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19A644-6410-4EC7-894C-877E70305D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Verdant pitch deck</Template>
  <TotalTime>594</TotalTime>
  <Words>1439</Words>
  <Application>Microsoft Office PowerPoint</Application>
  <PresentationFormat>Widescreen</PresentationFormat>
  <Paragraphs>269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Symbol</vt:lpstr>
      <vt:lpstr>Tenorite </vt:lpstr>
      <vt:lpstr>Tenorite Bold</vt:lpstr>
      <vt:lpstr>Times New Roman</vt:lpstr>
      <vt:lpstr>Custom</vt:lpstr>
      <vt:lpstr>Farmer Friendly Consultancy</vt:lpstr>
      <vt:lpstr>Description of the Problem Statement :</vt:lpstr>
      <vt:lpstr>Proposed Solution:</vt:lpstr>
      <vt:lpstr>Novelty of the Proposed Solution:</vt:lpstr>
      <vt:lpstr>Capstone Project Planning</vt:lpstr>
      <vt:lpstr>Timeline Development – Schedule</vt:lpstr>
      <vt:lpstr>Cost Breakdown Structure (CBS)</vt:lpstr>
      <vt:lpstr>Risk Analysis</vt:lpstr>
      <vt:lpstr>Methodology</vt:lpstr>
      <vt:lpstr>Technology Used</vt:lpstr>
      <vt:lpstr>PowerPoint Presentation</vt:lpstr>
      <vt:lpstr>System Components</vt:lpstr>
      <vt:lpstr>PowerPoint Presentation</vt:lpstr>
      <vt:lpstr>Testing &amp; Validation</vt:lpstr>
      <vt:lpstr>Results &amp; Inference</vt:lpstr>
      <vt:lpstr>PowerPoint Presentation</vt:lpstr>
      <vt:lpstr>PowerPoint Presentation</vt:lpstr>
      <vt:lpstr>Conclusion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pavan s</dc:creator>
  <cp:lastModifiedBy>pavan s</cp:lastModifiedBy>
  <cp:revision>6</cp:revision>
  <dcterms:created xsi:type="dcterms:W3CDTF">2025-04-19T18:07:26Z</dcterms:created>
  <dcterms:modified xsi:type="dcterms:W3CDTF">2025-04-22T19:16:05Z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